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bold.fntdata"/><Relationship Id="rId6" Type="http://schemas.openxmlformats.org/officeDocument/2006/relationships/slide" Target="slides/slide1.xml"/><Relationship Id="rId18"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jpg>
</file>

<file path=ppt/media/image12.pn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20.png>
</file>

<file path=ppt/media/image21.png>
</file>

<file path=ppt/media/image22.png>
</file>

<file path=ppt/media/image23.jpg>
</file>

<file path=ppt/media/image24.png>
</file>

<file path=ppt/media/image25.png>
</file>

<file path=ppt/media/image26.jp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7db19ca798_0_7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db19ca79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7db19ca79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7db19ca79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7db19ca79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db19ca79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7db19ca79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7db19ca7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7db19ca798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db19ca798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7db19ca798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7db19ca798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7db19ca798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7db19ca798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7db19ca798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db19ca798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7db19ca798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db19ca798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7db19ca798_0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7db19ca798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7db19ca79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db19ca7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7db19ca798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db19ca798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FE9FB"/>
            </a:gs>
            <a:gs pos="100000">
              <a:srgbClr val="6E9BE7"/>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www.bbc.com/news/business-47442953" TargetMode="Externa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www.youtube.com/watch?v=NMblKpkKYao" TargetMode="External"/><Relationship Id="rId4" Type="http://schemas.openxmlformats.org/officeDocument/2006/relationships/image" Target="../media/image1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6.jpg"/><Relationship Id="rId4" Type="http://schemas.openxmlformats.org/officeDocument/2006/relationships/image" Target="../media/image2.png"/><Relationship Id="rId5" Type="http://schemas.openxmlformats.org/officeDocument/2006/relationships/image" Target="../media/image14.png"/><Relationship Id="rId6" Type="http://schemas.openxmlformats.org/officeDocument/2006/relationships/image" Target="../media/image3.png"/><Relationship Id="rId7" Type="http://schemas.openxmlformats.org/officeDocument/2006/relationships/image" Target="../media/image1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5.png"/><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6.jpg"/><Relationship Id="rId5" Type="http://schemas.openxmlformats.org/officeDocument/2006/relationships/image" Target="../media/image5.png"/><Relationship Id="rId6" Type="http://schemas.openxmlformats.org/officeDocument/2006/relationships/image" Target="../media/image11.jpg"/><Relationship Id="rId7" Type="http://schemas.openxmlformats.org/officeDocument/2006/relationships/image" Target="../media/image1.png"/><Relationship Id="rId8"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jpg"/><Relationship Id="rId4" Type="http://schemas.openxmlformats.org/officeDocument/2006/relationships/image" Target="../media/image23.jpg"/><Relationship Id="rId5"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2.png"/><Relationship Id="rId4" Type="http://schemas.openxmlformats.org/officeDocument/2006/relationships/image" Target="../media/image13.png"/><Relationship Id="rId5"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Tuesday </a:t>
            </a:r>
            <a:r>
              <a:rPr b="1" lang="en" sz="3500">
                <a:solidFill>
                  <a:schemeClr val="dk1"/>
                </a:solidFill>
                <a:latin typeface="Calibri"/>
                <a:ea typeface="Calibri"/>
                <a:cs typeface="Calibri"/>
                <a:sym typeface="Calibri"/>
              </a:rPr>
              <a:t>February</a:t>
            </a:r>
            <a:r>
              <a:rPr b="1" lang="en" sz="3500">
                <a:solidFill>
                  <a:schemeClr val="dk1"/>
                </a:solidFill>
                <a:latin typeface="Calibri"/>
                <a:ea typeface="Calibri"/>
                <a:cs typeface="Calibri"/>
                <a:sym typeface="Calibri"/>
              </a:rPr>
              <a:t> 18th</a:t>
            </a:r>
            <a:endParaRPr b="1" sz="3500">
              <a:solidFill>
                <a:schemeClr val="dk1"/>
              </a:solidFill>
              <a:latin typeface="Calibri"/>
              <a:ea typeface="Calibri"/>
              <a:cs typeface="Calibri"/>
              <a:sym typeface="Calibri"/>
            </a:endParaRPr>
          </a:p>
          <a:p>
            <a:pPr indent="-234950" lvl="0" marL="45720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Arial"/>
              <a:buChar char="•"/>
            </a:pPr>
            <a:r>
              <a:rPr lang="en" sz="3000">
                <a:solidFill>
                  <a:schemeClr val="dk1"/>
                </a:solidFill>
                <a:latin typeface="Calibri"/>
                <a:ea typeface="Calibri"/>
                <a:cs typeface="Calibri"/>
                <a:sym typeface="Calibri"/>
              </a:rPr>
              <a:t>Introduction</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Arial"/>
              <a:buChar char="•"/>
            </a:pPr>
            <a:r>
              <a:rPr lang="en" sz="3000">
                <a:solidFill>
                  <a:schemeClr val="dk1"/>
                </a:solidFill>
                <a:latin typeface="Calibri"/>
                <a:ea typeface="Calibri"/>
                <a:cs typeface="Calibri"/>
                <a:sym typeface="Calibri"/>
              </a:rPr>
              <a:t>Ethical Coding</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The Value of Virtue Ethics</a:t>
            </a:r>
            <a:endParaRPr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8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rPr lang="en" sz="1800">
                <a:solidFill>
                  <a:srgbClr val="CC4125"/>
                </a:solidFill>
                <a:latin typeface="Calibri"/>
                <a:ea typeface="Calibri"/>
                <a:cs typeface="Calibri"/>
                <a:sym typeface="Calibri"/>
              </a:rPr>
              <a:t>Also...If I act goofy it's because I taught middle school and this is my first time teaching college students.  I have no idea what I’m doing and I can’t help but have fun!</a:t>
            </a:r>
            <a:endParaRPr sz="1800">
              <a:solidFill>
                <a:srgbClr val="CC4125"/>
              </a:solidFill>
              <a:latin typeface="Calibri"/>
              <a:ea typeface="Calibri"/>
              <a:cs typeface="Calibri"/>
              <a:sym typeface="Calibri"/>
            </a:endParaRPr>
          </a:p>
        </p:txBody>
      </p:sp>
      <p:sp>
        <p:nvSpPr>
          <p:cNvPr id="55" name="Google Shape;55;p13"/>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Your Mission:</a:t>
            </a:r>
            <a:r>
              <a:rPr lang="en" sz="2500">
                <a:solidFill>
                  <a:schemeClr val="dk1"/>
                </a:solidFill>
                <a:latin typeface="Calibri"/>
                <a:ea typeface="Calibri"/>
                <a:cs typeface="Calibri"/>
                <a:sym typeface="Calibri"/>
              </a:rPr>
              <a:t> To educate others on the value of </a:t>
            </a:r>
            <a:r>
              <a:rPr lang="en" sz="2500">
                <a:solidFill>
                  <a:schemeClr val="dk1"/>
                </a:solidFill>
                <a:latin typeface="Calibri"/>
                <a:ea typeface="Calibri"/>
                <a:cs typeface="Calibri"/>
                <a:sym typeface="Calibri"/>
              </a:rPr>
              <a:t>virtue</a:t>
            </a:r>
            <a:r>
              <a:rPr lang="en" sz="2500">
                <a:solidFill>
                  <a:schemeClr val="dk1"/>
                </a:solidFill>
                <a:latin typeface="Calibri"/>
                <a:ea typeface="Calibri"/>
                <a:cs typeface="Calibri"/>
                <a:sym typeface="Calibri"/>
              </a:rPr>
              <a:t> ethics within the technology sector.  </a:t>
            </a:r>
            <a:r>
              <a:rPr i="1" lang="en" sz="2500">
                <a:solidFill>
                  <a:schemeClr val="dk1"/>
                </a:solidFill>
                <a:latin typeface="Calibri"/>
                <a:ea typeface="Calibri"/>
                <a:cs typeface="Calibri"/>
                <a:sym typeface="Calibri"/>
              </a:rPr>
              <a:t>Will you accept?</a:t>
            </a:r>
            <a:endParaRPr i="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2"/>
          <p:cNvSpPr txBox="1"/>
          <p:nvPr>
            <p:ph type="ctrTitle"/>
          </p:nvPr>
        </p:nvSpPr>
        <p:spPr>
          <a:xfrm>
            <a:off x="311700" y="193375"/>
            <a:ext cx="8520600" cy="51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Which Robot would you trust?</a:t>
            </a:r>
            <a:endParaRPr sz="3600"/>
          </a:p>
        </p:txBody>
      </p:sp>
      <p:sp>
        <p:nvSpPr>
          <p:cNvPr id="163" name="Google Shape;163;p22"/>
          <p:cNvSpPr txBox="1"/>
          <p:nvPr>
            <p:ph idx="1" type="subTitle"/>
          </p:nvPr>
        </p:nvSpPr>
        <p:spPr>
          <a:xfrm>
            <a:off x="311700" y="554400"/>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00000"/>
                </a:solidFill>
              </a:rPr>
              <a:t>          A.                         B.                         C.</a:t>
            </a:r>
            <a:endParaRPr sz="3000">
              <a:solidFill>
                <a:srgbClr val="000000"/>
              </a:solidFill>
            </a:endParaRPr>
          </a:p>
        </p:txBody>
      </p:sp>
      <p:pic>
        <p:nvPicPr>
          <p:cNvPr id="164" name="Google Shape;164;p22"/>
          <p:cNvPicPr preferRelativeResize="0"/>
          <p:nvPr/>
        </p:nvPicPr>
        <p:blipFill>
          <a:blip r:embed="rId3">
            <a:alphaModFix/>
          </a:blip>
          <a:stretch>
            <a:fillRect/>
          </a:stretch>
        </p:blipFill>
        <p:spPr>
          <a:xfrm>
            <a:off x="848525" y="1154000"/>
            <a:ext cx="1462149" cy="1665226"/>
          </a:xfrm>
          <a:prstGeom prst="rect">
            <a:avLst/>
          </a:prstGeom>
          <a:noFill/>
          <a:ln>
            <a:noFill/>
          </a:ln>
        </p:spPr>
      </p:pic>
      <p:pic>
        <p:nvPicPr>
          <p:cNvPr id="165" name="Google Shape;165;p22"/>
          <p:cNvPicPr preferRelativeResize="0"/>
          <p:nvPr/>
        </p:nvPicPr>
        <p:blipFill>
          <a:blip r:embed="rId3">
            <a:alphaModFix/>
          </a:blip>
          <a:stretch>
            <a:fillRect/>
          </a:stretch>
        </p:blipFill>
        <p:spPr>
          <a:xfrm>
            <a:off x="3840925" y="1154000"/>
            <a:ext cx="1462149" cy="1665226"/>
          </a:xfrm>
          <a:prstGeom prst="rect">
            <a:avLst/>
          </a:prstGeom>
          <a:noFill/>
          <a:ln>
            <a:noFill/>
          </a:ln>
        </p:spPr>
      </p:pic>
      <p:pic>
        <p:nvPicPr>
          <p:cNvPr id="166" name="Google Shape;166;p22"/>
          <p:cNvPicPr preferRelativeResize="0"/>
          <p:nvPr/>
        </p:nvPicPr>
        <p:blipFill>
          <a:blip r:embed="rId3">
            <a:alphaModFix/>
          </a:blip>
          <a:stretch>
            <a:fillRect/>
          </a:stretch>
        </p:blipFill>
        <p:spPr>
          <a:xfrm>
            <a:off x="6833325" y="1154000"/>
            <a:ext cx="1462149" cy="1665226"/>
          </a:xfrm>
          <a:prstGeom prst="rect">
            <a:avLst/>
          </a:prstGeom>
          <a:noFill/>
          <a:ln>
            <a:noFill/>
          </a:ln>
        </p:spPr>
      </p:pic>
      <p:sp>
        <p:nvSpPr>
          <p:cNvPr id="167" name="Google Shape;167;p22"/>
          <p:cNvSpPr txBox="1"/>
          <p:nvPr/>
        </p:nvSpPr>
        <p:spPr>
          <a:xfrm>
            <a:off x="167575" y="2939150"/>
            <a:ext cx="2720100" cy="2075400"/>
          </a:xfrm>
          <a:prstGeom prst="rect">
            <a:avLst/>
          </a:prstGeom>
          <a:solidFill>
            <a:srgbClr val="FFE59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always choose the option that leads to the </a:t>
            </a:r>
            <a:r>
              <a:rPr b="1" lang="en" sz="1800"/>
              <a:t>greatest good for the greatest number.  </a:t>
            </a:r>
            <a:r>
              <a:rPr lang="en" sz="1800"/>
              <a:t>Ex. Hires you because you are willing to be a </a:t>
            </a:r>
            <a:r>
              <a:rPr b="1" i="1" lang="en" sz="1800"/>
              <a:t>slave </a:t>
            </a:r>
            <a:r>
              <a:rPr lang="en" sz="1800"/>
              <a:t>for the company.</a:t>
            </a:r>
            <a:endParaRPr sz="1800"/>
          </a:p>
        </p:txBody>
      </p:sp>
      <p:sp>
        <p:nvSpPr>
          <p:cNvPr id="168" name="Google Shape;168;p22"/>
          <p:cNvSpPr txBox="1"/>
          <p:nvPr/>
        </p:nvSpPr>
        <p:spPr>
          <a:xfrm>
            <a:off x="3211950" y="2939150"/>
            <a:ext cx="2720100" cy="2075400"/>
          </a:xfrm>
          <a:prstGeom prst="rect">
            <a:avLst/>
          </a:prstGeom>
          <a:solidFill>
            <a:srgbClr val="D9D2E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punish those who do wrong and reward those who do right.  </a:t>
            </a:r>
            <a:r>
              <a:rPr b="1" lang="en" sz="1800"/>
              <a:t>Believes there is a right and wrong.</a:t>
            </a:r>
            <a:r>
              <a:rPr lang="en" sz="1800"/>
              <a:t>  Ex. Hires you because you are </a:t>
            </a:r>
            <a:r>
              <a:rPr b="1" i="1" lang="en" sz="1800"/>
              <a:t>NOT</a:t>
            </a:r>
            <a:r>
              <a:rPr lang="en" sz="1800"/>
              <a:t> religious.</a:t>
            </a:r>
            <a:endParaRPr sz="1800"/>
          </a:p>
        </p:txBody>
      </p:sp>
      <p:sp>
        <p:nvSpPr>
          <p:cNvPr id="169" name="Google Shape;169;p22"/>
          <p:cNvSpPr txBox="1"/>
          <p:nvPr/>
        </p:nvSpPr>
        <p:spPr>
          <a:xfrm>
            <a:off x="6204350" y="2874650"/>
            <a:ext cx="2720100" cy="22044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700"/>
              <a:t>Will always ask “why?” when making a choice.  </a:t>
            </a:r>
            <a:r>
              <a:rPr b="1" lang="en" sz="1700"/>
              <a:t>Believes in the gray, not in good or evil.  </a:t>
            </a:r>
            <a:r>
              <a:rPr lang="en" sz="1700"/>
              <a:t>Ex. Hires you because your character is </a:t>
            </a:r>
            <a:r>
              <a:rPr b="1" i="1" lang="en" sz="1700"/>
              <a:t>most likely</a:t>
            </a:r>
            <a:r>
              <a:rPr lang="en" sz="1700"/>
              <a:t> going to help the company.</a:t>
            </a:r>
            <a:endParaRPr sz="17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3"/>
          <p:cNvSpPr txBox="1"/>
          <p:nvPr>
            <p:ph type="ctrTitle"/>
          </p:nvPr>
        </p:nvSpPr>
        <p:spPr>
          <a:xfrm>
            <a:off x="311700" y="285075"/>
            <a:ext cx="8520600" cy="70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What does Robot C. really look like?</a:t>
            </a:r>
            <a:endParaRPr sz="3600"/>
          </a:p>
        </p:txBody>
      </p:sp>
      <p:sp>
        <p:nvSpPr>
          <p:cNvPr id="175" name="Google Shape;175;p23"/>
          <p:cNvSpPr txBox="1"/>
          <p:nvPr/>
        </p:nvSpPr>
        <p:spPr>
          <a:xfrm>
            <a:off x="666000" y="4304250"/>
            <a:ext cx="78120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u="sng">
                <a:solidFill>
                  <a:schemeClr val="hlink"/>
                </a:solidFill>
                <a:hlinkClick r:id="rId3"/>
              </a:rPr>
              <a:t>Meet Tengai</a:t>
            </a:r>
            <a:r>
              <a:rPr lang="en" sz="3000"/>
              <a:t> - The Virtue Ethicist Robot</a:t>
            </a:r>
            <a:endParaRPr sz="3000"/>
          </a:p>
        </p:txBody>
      </p:sp>
      <p:pic>
        <p:nvPicPr>
          <p:cNvPr id="176" name="Google Shape;176;p23"/>
          <p:cNvPicPr preferRelativeResize="0"/>
          <p:nvPr/>
        </p:nvPicPr>
        <p:blipFill>
          <a:blip r:embed="rId4">
            <a:alphaModFix/>
          </a:blip>
          <a:stretch>
            <a:fillRect/>
          </a:stretch>
        </p:blipFill>
        <p:spPr>
          <a:xfrm>
            <a:off x="2206500" y="1071314"/>
            <a:ext cx="4731000" cy="315558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4"/>
          <p:cNvSpPr txBox="1"/>
          <p:nvPr>
            <p:ph type="ctrTitle"/>
          </p:nvPr>
        </p:nvSpPr>
        <p:spPr>
          <a:xfrm>
            <a:off x="311700" y="180475"/>
            <a:ext cx="8520600" cy="613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200"/>
              <a:t>Quick Summary of Virtue Ethics</a:t>
            </a:r>
            <a:endParaRPr sz="3200"/>
          </a:p>
        </p:txBody>
      </p:sp>
      <p:pic>
        <p:nvPicPr>
          <p:cNvPr descr="Virtue Ethics is a normative philosophical approach that urges people to live a moral life by cultivating virtuous habits. This video is part of Ethics Defined, an animated library of more than 50 ethics terms and concepts from Ethics Unwrapped, available at https://ethicsunwrapped.utexas.edu/glossary&#10;&#10;For free videos and teaching resources on ethics and leadership, visit http://ethicsunwrapped.utexas.edu/  &#10;&#10;Ethics Unwrapped is a free online educational program produced by the Center for Leadership and Ethics at The University of Texas at Austin. It offers an innovative approach to introducing complex ethics topics that is accessible to both students and instructors. For more videos, case studies, and teaching materials, visit http://ethicsunwrapped.utexas.edu/ &#10;&#10;A complete playlist of Ethics Unwrapped videos available on YouTube may be found at: http://bit.ly/2lzF71u&#10;&#10;© 2017 The University of Texas at Austin. All Rights Reserved." id="182" name="Google Shape;182;p24" title="Ethics Defined: Virtue Ethics">
            <a:hlinkClick r:id="rId3"/>
          </p:cNvPr>
          <p:cNvPicPr preferRelativeResize="0"/>
          <p:nvPr/>
        </p:nvPicPr>
        <p:blipFill>
          <a:blip r:embed="rId4">
            <a:alphaModFix/>
          </a:blip>
          <a:stretch>
            <a:fillRect/>
          </a:stretch>
        </p:blipFill>
        <p:spPr>
          <a:xfrm>
            <a:off x="2167213" y="988000"/>
            <a:ext cx="4809575" cy="36071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97775" y="110050"/>
            <a:ext cx="4766100" cy="77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t>Introduction - Matt Turner</a:t>
            </a:r>
            <a:endParaRPr b="1" sz="2200"/>
          </a:p>
          <a:p>
            <a:pPr indent="0" lvl="0" marL="0" rtl="0" algn="l">
              <a:spcBef>
                <a:spcPts val="0"/>
              </a:spcBef>
              <a:spcAft>
                <a:spcPts val="0"/>
              </a:spcAft>
              <a:buNone/>
            </a:pPr>
            <a:r>
              <a:rPr b="1" lang="en" sz="2200"/>
              <a:t>A.I. Ethics K-12 Evangelist for CU</a:t>
            </a:r>
            <a:endParaRPr b="1" sz="2200"/>
          </a:p>
        </p:txBody>
      </p:sp>
      <p:pic>
        <p:nvPicPr>
          <p:cNvPr id="61" name="Google Shape;61;p14"/>
          <p:cNvPicPr preferRelativeResize="0"/>
          <p:nvPr/>
        </p:nvPicPr>
        <p:blipFill>
          <a:blip r:embed="rId3">
            <a:alphaModFix/>
          </a:blip>
          <a:stretch>
            <a:fillRect/>
          </a:stretch>
        </p:blipFill>
        <p:spPr>
          <a:xfrm>
            <a:off x="97775" y="992375"/>
            <a:ext cx="2715921" cy="4074925"/>
          </a:xfrm>
          <a:prstGeom prst="rect">
            <a:avLst/>
          </a:prstGeom>
          <a:noFill/>
          <a:ln>
            <a:noFill/>
          </a:ln>
        </p:spPr>
      </p:pic>
      <p:pic>
        <p:nvPicPr>
          <p:cNvPr id="62" name="Google Shape;62;p14"/>
          <p:cNvPicPr preferRelativeResize="0"/>
          <p:nvPr/>
        </p:nvPicPr>
        <p:blipFill>
          <a:blip r:embed="rId4">
            <a:alphaModFix/>
          </a:blip>
          <a:stretch>
            <a:fillRect/>
          </a:stretch>
        </p:blipFill>
        <p:spPr>
          <a:xfrm>
            <a:off x="6036175" y="46800"/>
            <a:ext cx="1308201" cy="1262449"/>
          </a:xfrm>
          <a:prstGeom prst="rect">
            <a:avLst/>
          </a:prstGeom>
          <a:noFill/>
          <a:ln>
            <a:noFill/>
          </a:ln>
        </p:spPr>
      </p:pic>
      <p:pic>
        <p:nvPicPr>
          <p:cNvPr id="63" name="Google Shape;63;p14"/>
          <p:cNvPicPr preferRelativeResize="0"/>
          <p:nvPr/>
        </p:nvPicPr>
        <p:blipFill>
          <a:blip r:embed="rId5">
            <a:alphaModFix/>
          </a:blip>
          <a:stretch>
            <a:fillRect/>
          </a:stretch>
        </p:blipFill>
        <p:spPr>
          <a:xfrm>
            <a:off x="7616160" y="46800"/>
            <a:ext cx="1255889" cy="1262449"/>
          </a:xfrm>
          <a:prstGeom prst="rect">
            <a:avLst/>
          </a:prstGeom>
          <a:noFill/>
          <a:ln>
            <a:noFill/>
          </a:ln>
        </p:spPr>
      </p:pic>
      <p:pic>
        <p:nvPicPr>
          <p:cNvPr id="64" name="Google Shape;64;p14"/>
          <p:cNvPicPr preferRelativeResize="0"/>
          <p:nvPr/>
        </p:nvPicPr>
        <p:blipFill>
          <a:blip r:embed="rId6">
            <a:alphaModFix/>
          </a:blip>
          <a:stretch>
            <a:fillRect/>
          </a:stretch>
        </p:blipFill>
        <p:spPr>
          <a:xfrm>
            <a:off x="6534763" y="1949000"/>
            <a:ext cx="2309575" cy="3079450"/>
          </a:xfrm>
          <a:prstGeom prst="rect">
            <a:avLst/>
          </a:prstGeom>
          <a:noFill/>
          <a:ln>
            <a:noFill/>
          </a:ln>
        </p:spPr>
      </p:pic>
      <p:pic>
        <p:nvPicPr>
          <p:cNvPr id="65" name="Google Shape;65;p14"/>
          <p:cNvPicPr preferRelativeResize="0"/>
          <p:nvPr/>
        </p:nvPicPr>
        <p:blipFill>
          <a:blip r:embed="rId7">
            <a:alphaModFix/>
          </a:blip>
          <a:stretch>
            <a:fillRect/>
          </a:stretch>
        </p:blipFill>
        <p:spPr>
          <a:xfrm>
            <a:off x="3356738" y="1949000"/>
            <a:ext cx="2679425" cy="2009577"/>
          </a:xfrm>
          <a:prstGeom prst="rect">
            <a:avLst/>
          </a:prstGeom>
          <a:noFill/>
          <a:ln>
            <a:noFill/>
          </a:ln>
        </p:spPr>
      </p:pic>
      <p:sp>
        <p:nvSpPr>
          <p:cNvPr id="66" name="Google Shape;66;p14"/>
          <p:cNvSpPr txBox="1"/>
          <p:nvPr/>
        </p:nvSpPr>
        <p:spPr>
          <a:xfrm>
            <a:off x="3323500" y="1438225"/>
            <a:ext cx="2745900" cy="53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rPr>
              <a:t>Started as a MS/HS Teacher for Lotus School for Excellence</a:t>
            </a:r>
            <a:endParaRPr>
              <a:solidFill>
                <a:schemeClr val="dk1"/>
              </a:solidFill>
            </a:endParaRPr>
          </a:p>
          <a:p>
            <a:pPr indent="0" lvl="0" marL="0" rtl="0" algn="l">
              <a:spcBef>
                <a:spcPts val="0"/>
              </a:spcBef>
              <a:spcAft>
                <a:spcPts val="0"/>
              </a:spcAft>
              <a:buNone/>
            </a:pPr>
            <a:r>
              <a:t/>
            </a:r>
            <a:endParaRPr/>
          </a:p>
        </p:txBody>
      </p:sp>
      <p:sp>
        <p:nvSpPr>
          <p:cNvPr id="67" name="Google Shape;67;p14"/>
          <p:cNvSpPr txBox="1"/>
          <p:nvPr/>
        </p:nvSpPr>
        <p:spPr>
          <a:xfrm>
            <a:off x="3693563" y="4042050"/>
            <a:ext cx="2005800" cy="98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rPr>
              <a:t>Amazing Diversity - </a:t>
            </a:r>
            <a:endParaRPr>
              <a:solidFill>
                <a:schemeClr val="dk1"/>
              </a:solidFill>
            </a:endParaRPr>
          </a:p>
          <a:p>
            <a:pPr indent="0" lvl="0" marL="0" rtl="0" algn="ctr">
              <a:spcBef>
                <a:spcPts val="0"/>
              </a:spcBef>
              <a:spcAft>
                <a:spcPts val="0"/>
              </a:spcAft>
              <a:buNone/>
            </a:pPr>
            <a:r>
              <a:rPr lang="en">
                <a:solidFill>
                  <a:schemeClr val="dk1"/>
                </a:solidFill>
              </a:rPr>
              <a:t>Over 40 Countries</a:t>
            </a:r>
            <a:endParaRPr>
              <a:solidFill>
                <a:schemeClr val="dk1"/>
              </a:solidFill>
            </a:endParaRPr>
          </a:p>
          <a:p>
            <a:pPr indent="0" lvl="0" marL="0" rtl="0" algn="ctr">
              <a:spcBef>
                <a:spcPts val="0"/>
              </a:spcBef>
              <a:spcAft>
                <a:spcPts val="0"/>
              </a:spcAft>
              <a:buNone/>
            </a:pPr>
            <a:r>
              <a:rPr lang="en">
                <a:solidFill>
                  <a:schemeClr val="dk1"/>
                </a:solidFill>
              </a:rPr>
              <a:t>46 Different Languages Spoken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
                                        </p:tgtEl>
                                        <p:attrNameLst>
                                          <p:attrName>style.visibility</p:attrName>
                                        </p:attrNameLst>
                                      </p:cBhvr>
                                      <p:to>
                                        <p:strVal val="visible"/>
                                      </p:to>
                                    </p:set>
                                    <p:animEffect filter="fade" transition="in">
                                      <p:cBhvr>
                                        <p:cTn dur="1000"/>
                                        <p:tgtEl>
                                          <p:spTgt spid="64"/>
                                        </p:tgtEl>
                                      </p:cBhvr>
                                    </p:animEffect>
                                  </p:childTnLst>
                                </p:cTn>
                              </p:par>
                              <p:par>
                                <p:cTn fill="hold" nodeType="withEffect" presetClass="entr" presetID="10" presetSubtype="0">
                                  <p:stCondLst>
                                    <p:cond delay="0"/>
                                  </p:stCondLst>
                                  <p:childTnLst>
                                    <p:set>
                                      <p:cBhvr>
                                        <p:cTn dur="1" fill="hold">
                                          <p:stCondLst>
                                            <p:cond delay="0"/>
                                          </p:stCondLst>
                                        </p:cTn>
                                        <p:tgtEl>
                                          <p:spTgt spid="65"/>
                                        </p:tgtEl>
                                        <p:attrNameLst>
                                          <p:attrName>style.visibility</p:attrName>
                                        </p:attrNameLst>
                                      </p:cBhvr>
                                      <p:to>
                                        <p:strVal val="visible"/>
                                      </p:to>
                                    </p:set>
                                    <p:animEffect filter="fade" transition="in">
                                      <p:cBhvr>
                                        <p:cTn dur="1000"/>
                                        <p:tgtEl>
                                          <p:spTgt spid="65"/>
                                        </p:tgtEl>
                                      </p:cBhvr>
                                    </p:animEffect>
                                  </p:childTnLst>
                                </p:cTn>
                              </p:par>
                              <p:par>
                                <p:cTn fill="hold" nodeType="with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par>
                                <p:cTn fill="hold" nodeType="withEffect" presetClass="entr" presetID="10" presetSubtype="0">
                                  <p:stCondLst>
                                    <p:cond delay="0"/>
                                  </p:stCondLst>
                                  <p:childTnLst>
                                    <p:set>
                                      <p:cBhvr>
                                        <p:cTn dur="1" fill="hold">
                                          <p:stCondLst>
                                            <p:cond delay="0"/>
                                          </p:stCondLst>
                                        </p:cTn>
                                        <p:tgtEl>
                                          <p:spTgt spid="67"/>
                                        </p:tgtEl>
                                        <p:attrNameLst>
                                          <p:attrName>style.visibility</p:attrName>
                                        </p:attrNameLst>
                                      </p:cBhvr>
                                      <p:to>
                                        <p:strVal val="visible"/>
                                      </p:to>
                                    </p:set>
                                    <p:animEffect filter="fade" transition="in">
                                      <p:cBhvr>
                                        <p:cTn dur="1000"/>
                                        <p:tgtEl>
                                          <p:spTgt spid="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300650"/>
            <a:ext cx="8520600" cy="124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Where to teach about A.I., Big Data, &amp; Ethics?  </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Computer science….or ALL classes?</a:t>
            </a:r>
            <a:endParaRPr sz="2400"/>
          </a:p>
        </p:txBody>
      </p:sp>
      <p:pic>
        <p:nvPicPr>
          <p:cNvPr id="73" name="Google Shape;73;p15"/>
          <p:cNvPicPr preferRelativeResize="0"/>
          <p:nvPr/>
        </p:nvPicPr>
        <p:blipFill>
          <a:blip r:embed="rId3">
            <a:alphaModFix/>
          </a:blip>
          <a:stretch>
            <a:fillRect/>
          </a:stretch>
        </p:blipFill>
        <p:spPr>
          <a:xfrm>
            <a:off x="644300" y="2271550"/>
            <a:ext cx="3927701" cy="2209326"/>
          </a:xfrm>
          <a:prstGeom prst="rect">
            <a:avLst/>
          </a:prstGeom>
          <a:noFill/>
          <a:ln>
            <a:noFill/>
          </a:ln>
        </p:spPr>
      </p:pic>
      <p:pic>
        <p:nvPicPr>
          <p:cNvPr id="74" name="Google Shape;74;p15"/>
          <p:cNvPicPr preferRelativeResize="0"/>
          <p:nvPr/>
        </p:nvPicPr>
        <p:blipFill>
          <a:blip r:embed="rId4">
            <a:alphaModFix/>
          </a:blip>
          <a:stretch>
            <a:fillRect/>
          </a:stretch>
        </p:blipFill>
        <p:spPr>
          <a:xfrm>
            <a:off x="5169327" y="2271550"/>
            <a:ext cx="2945748" cy="2209326"/>
          </a:xfrm>
          <a:prstGeom prst="rect">
            <a:avLst/>
          </a:prstGeom>
          <a:noFill/>
          <a:ln>
            <a:noFill/>
          </a:ln>
        </p:spPr>
      </p:pic>
      <p:sp>
        <p:nvSpPr>
          <p:cNvPr id="75" name="Google Shape;75;p15"/>
          <p:cNvSpPr txBox="1"/>
          <p:nvPr/>
        </p:nvSpPr>
        <p:spPr>
          <a:xfrm>
            <a:off x="762850" y="1905050"/>
            <a:ext cx="3690600" cy="28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Which is better suited for technical training...</a:t>
            </a:r>
            <a:endParaRPr/>
          </a:p>
        </p:txBody>
      </p:sp>
      <p:sp>
        <p:nvSpPr>
          <p:cNvPr id="76" name="Google Shape;76;p15"/>
          <p:cNvSpPr txBox="1"/>
          <p:nvPr/>
        </p:nvSpPr>
        <p:spPr>
          <a:xfrm>
            <a:off x="4668000" y="1905050"/>
            <a:ext cx="4164300" cy="28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Which is better suited for civic / artistic training</a:t>
            </a:r>
            <a:r>
              <a:rPr lang="en"/>
              <a:t>...</a:t>
            </a:r>
            <a:r>
              <a:rPr lang="en"/>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3"/>
                                        </p:tgtEl>
                                        <p:attrNameLst>
                                          <p:attrName>style.visibility</p:attrName>
                                        </p:attrNameLst>
                                      </p:cBhvr>
                                      <p:to>
                                        <p:strVal val="visible"/>
                                      </p:to>
                                    </p:set>
                                    <p:animEffect filter="fade" transition="in">
                                      <p:cBhvr>
                                        <p:cTn dur="1000"/>
                                        <p:tgtEl>
                                          <p:spTgt spid="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1000"/>
                                        <p:tgtEl>
                                          <p:spTgt spid="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107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Rise Up Community School in Denver</a:t>
            </a:r>
            <a:endParaRPr/>
          </a:p>
        </p:txBody>
      </p:sp>
      <p:pic>
        <p:nvPicPr>
          <p:cNvPr id="82" name="Google Shape;82;p16"/>
          <p:cNvPicPr preferRelativeResize="0"/>
          <p:nvPr/>
        </p:nvPicPr>
        <p:blipFill>
          <a:blip r:embed="rId3">
            <a:alphaModFix/>
          </a:blip>
          <a:stretch>
            <a:fillRect/>
          </a:stretch>
        </p:blipFill>
        <p:spPr>
          <a:xfrm>
            <a:off x="311700" y="2631625"/>
            <a:ext cx="3469650" cy="2441350"/>
          </a:xfrm>
          <a:prstGeom prst="rect">
            <a:avLst/>
          </a:prstGeom>
          <a:noFill/>
          <a:ln>
            <a:noFill/>
          </a:ln>
        </p:spPr>
      </p:pic>
      <p:pic>
        <p:nvPicPr>
          <p:cNvPr id="83" name="Google Shape;83;p16"/>
          <p:cNvPicPr preferRelativeResize="0"/>
          <p:nvPr/>
        </p:nvPicPr>
        <p:blipFill>
          <a:blip r:embed="rId4">
            <a:alphaModFix/>
          </a:blip>
          <a:stretch>
            <a:fillRect/>
          </a:stretch>
        </p:blipFill>
        <p:spPr>
          <a:xfrm>
            <a:off x="4241838" y="2101212"/>
            <a:ext cx="2167399" cy="2889876"/>
          </a:xfrm>
          <a:prstGeom prst="rect">
            <a:avLst/>
          </a:prstGeom>
          <a:noFill/>
          <a:ln>
            <a:noFill/>
          </a:ln>
        </p:spPr>
      </p:pic>
      <p:pic>
        <p:nvPicPr>
          <p:cNvPr id="84" name="Google Shape;84;p16"/>
          <p:cNvPicPr preferRelativeResize="0"/>
          <p:nvPr/>
        </p:nvPicPr>
        <p:blipFill>
          <a:blip r:embed="rId5">
            <a:alphaModFix/>
          </a:blip>
          <a:stretch>
            <a:fillRect/>
          </a:stretch>
        </p:blipFill>
        <p:spPr>
          <a:xfrm>
            <a:off x="311700" y="680225"/>
            <a:ext cx="3469649" cy="1951394"/>
          </a:xfrm>
          <a:prstGeom prst="rect">
            <a:avLst/>
          </a:prstGeom>
          <a:noFill/>
          <a:ln>
            <a:noFill/>
          </a:ln>
        </p:spPr>
      </p:pic>
      <p:pic>
        <p:nvPicPr>
          <p:cNvPr id="85" name="Google Shape;85;p16"/>
          <p:cNvPicPr preferRelativeResize="0"/>
          <p:nvPr/>
        </p:nvPicPr>
        <p:blipFill>
          <a:blip r:embed="rId6">
            <a:alphaModFix/>
          </a:blip>
          <a:stretch>
            <a:fillRect/>
          </a:stretch>
        </p:blipFill>
        <p:spPr>
          <a:xfrm>
            <a:off x="6664900" y="2101213"/>
            <a:ext cx="2167399" cy="2889850"/>
          </a:xfrm>
          <a:prstGeom prst="rect">
            <a:avLst/>
          </a:prstGeom>
          <a:noFill/>
          <a:ln>
            <a:noFill/>
          </a:ln>
        </p:spPr>
      </p:pic>
      <p:pic>
        <p:nvPicPr>
          <p:cNvPr id="86" name="Google Shape;86;p16"/>
          <p:cNvPicPr preferRelativeResize="0"/>
          <p:nvPr/>
        </p:nvPicPr>
        <p:blipFill>
          <a:blip r:embed="rId7">
            <a:alphaModFix/>
          </a:blip>
          <a:stretch>
            <a:fillRect/>
          </a:stretch>
        </p:blipFill>
        <p:spPr>
          <a:xfrm>
            <a:off x="4241850" y="680225"/>
            <a:ext cx="1421000" cy="1421000"/>
          </a:xfrm>
          <a:prstGeom prst="rect">
            <a:avLst/>
          </a:prstGeom>
          <a:noFill/>
          <a:ln>
            <a:noFill/>
          </a:ln>
        </p:spPr>
      </p:pic>
      <p:pic>
        <p:nvPicPr>
          <p:cNvPr id="87" name="Google Shape;87;p16"/>
          <p:cNvPicPr preferRelativeResize="0"/>
          <p:nvPr/>
        </p:nvPicPr>
        <p:blipFill>
          <a:blip r:embed="rId8">
            <a:alphaModFix/>
          </a:blip>
          <a:stretch>
            <a:fillRect/>
          </a:stretch>
        </p:blipFill>
        <p:spPr>
          <a:xfrm>
            <a:off x="6636625" y="454475"/>
            <a:ext cx="2195675" cy="16467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1000"/>
                                        <p:tgtEl>
                                          <p:spTgt spid="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par>
                                <p:cTn fill="hold" nodeType="with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1000"/>
                                        <p:tgtEl>
                                          <p:spTgt spid="85"/>
                                        </p:tgtEl>
                                      </p:cBhvr>
                                    </p:animEffect>
                                  </p:childTnLst>
                                </p:cTn>
                              </p:par>
                              <p:par>
                                <p:cTn fill="hold" nodeType="with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00" y="1396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Fairview High School in Boulder</a:t>
            </a:r>
            <a:endParaRPr/>
          </a:p>
        </p:txBody>
      </p:sp>
      <p:pic>
        <p:nvPicPr>
          <p:cNvPr id="93" name="Google Shape;93;p17"/>
          <p:cNvPicPr preferRelativeResize="0"/>
          <p:nvPr/>
        </p:nvPicPr>
        <p:blipFill>
          <a:blip r:embed="rId3">
            <a:alphaModFix/>
          </a:blip>
          <a:stretch>
            <a:fillRect/>
          </a:stretch>
        </p:blipFill>
        <p:spPr>
          <a:xfrm>
            <a:off x="224833" y="760025"/>
            <a:ext cx="4638816" cy="1739550"/>
          </a:xfrm>
          <a:prstGeom prst="rect">
            <a:avLst/>
          </a:prstGeom>
          <a:noFill/>
          <a:ln>
            <a:noFill/>
          </a:ln>
        </p:spPr>
      </p:pic>
      <p:pic>
        <p:nvPicPr>
          <p:cNvPr id="94" name="Google Shape;94;p17"/>
          <p:cNvPicPr preferRelativeResize="0"/>
          <p:nvPr/>
        </p:nvPicPr>
        <p:blipFill>
          <a:blip r:embed="rId4">
            <a:alphaModFix/>
          </a:blip>
          <a:stretch>
            <a:fillRect/>
          </a:stretch>
        </p:blipFill>
        <p:spPr>
          <a:xfrm>
            <a:off x="5310425" y="2236100"/>
            <a:ext cx="3636774" cy="2727575"/>
          </a:xfrm>
          <a:prstGeom prst="rect">
            <a:avLst/>
          </a:prstGeom>
          <a:noFill/>
          <a:ln>
            <a:noFill/>
          </a:ln>
        </p:spPr>
      </p:pic>
      <p:sp>
        <p:nvSpPr>
          <p:cNvPr id="95" name="Google Shape;95;p17"/>
          <p:cNvSpPr txBox="1"/>
          <p:nvPr/>
        </p:nvSpPr>
        <p:spPr>
          <a:xfrm>
            <a:off x="330775" y="2720700"/>
            <a:ext cx="4513800" cy="18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t>3 Periods of Students - 90 Kids Total</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 sz="2000"/>
              <a:t>3 Seperate Social Science Projects</a:t>
            </a:r>
            <a:endParaRPr sz="2000"/>
          </a:p>
          <a:p>
            <a:pPr indent="-355600" lvl="0" marL="457200" rtl="0" algn="l">
              <a:spcBef>
                <a:spcPts val="0"/>
              </a:spcBef>
              <a:spcAft>
                <a:spcPts val="0"/>
              </a:spcAft>
              <a:buSzPts val="2000"/>
              <a:buChar char="-"/>
            </a:pPr>
            <a:r>
              <a:rPr lang="en" sz="2000"/>
              <a:t>A.I. Moral </a:t>
            </a:r>
            <a:r>
              <a:rPr lang="en" sz="2000"/>
              <a:t>Dilemmas</a:t>
            </a:r>
            <a:endParaRPr sz="2000"/>
          </a:p>
          <a:p>
            <a:pPr indent="-355600" lvl="0" marL="457200" rtl="0" algn="l">
              <a:spcBef>
                <a:spcPts val="0"/>
              </a:spcBef>
              <a:spcAft>
                <a:spcPts val="0"/>
              </a:spcAft>
              <a:buSzPts val="2000"/>
              <a:buChar char="-"/>
            </a:pPr>
            <a:r>
              <a:rPr lang="en" sz="2000"/>
              <a:t>A.I. Court Cases</a:t>
            </a:r>
            <a:endParaRPr sz="2000"/>
          </a:p>
          <a:p>
            <a:pPr indent="-355600" lvl="0" marL="457200" rtl="0" algn="l">
              <a:spcBef>
                <a:spcPts val="0"/>
              </a:spcBef>
              <a:spcAft>
                <a:spcPts val="0"/>
              </a:spcAft>
              <a:buSzPts val="2000"/>
              <a:buChar char="-"/>
            </a:pPr>
            <a:r>
              <a:rPr lang="en" sz="2000"/>
              <a:t>A.I. Applications</a:t>
            </a:r>
            <a:endParaRPr sz="2000"/>
          </a:p>
        </p:txBody>
      </p:sp>
      <p:pic>
        <p:nvPicPr>
          <p:cNvPr id="96" name="Google Shape;96;p17"/>
          <p:cNvPicPr preferRelativeResize="0"/>
          <p:nvPr/>
        </p:nvPicPr>
        <p:blipFill>
          <a:blip r:embed="rId5">
            <a:alphaModFix/>
          </a:blip>
          <a:stretch>
            <a:fillRect/>
          </a:stretch>
        </p:blipFill>
        <p:spPr>
          <a:xfrm>
            <a:off x="5843419" y="760025"/>
            <a:ext cx="1111481" cy="1428425"/>
          </a:xfrm>
          <a:prstGeom prst="rect">
            <a:avLst/>
          </a:prstGeom>
          <a:noFill/>
          <a:ln>
            <a:noFill/>
          </a:ln>
        </p:spPr>
      </p:pic>
      <p:pic>
        <p:nvPicPr>
          <p:cNvPr id="97" name="Google Shape;97;p17"/>
          <p:cNvPicPr preferRelativeResize="0"/>
          <p:nvPr/>
        </p:nvPicPr>
        <p:blipFill>
          <a:blip r:embed="rId6">
            <a:alphaModFix/>
          </a:blip>
          <a:stretch>
            <a:fillRect/>
          </a:stretch>
        </p:blipFill>
        <p:spPr>
          <a:xfrm>
            <a:off x="7365399" y="760025"/>
            <a:ext cx="1293101" cy="1428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par>
                                <p:cTn fill="hold" nodeType="with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par>
                                <p:cTn fill="hold" nodeType="with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91225"/>
            <a:ext cx="8520600" cy="111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Student Feedback</a:t>
            </a:r>
            <a:endParaRPr/>
          </a:p>
          <a:p>
            <a:pPr indent="0" lvl="0" marL="0" rtl="0" algn="ctr">
              <a:spcBef>
                <a:spcPts val="0"/>
              </a:spcBef>
              <a:spcAft>
                <a:spcPts val="0"/>
              </a:spcAft>
              <a:buNone/>
            </a:pPr>
            <a:r>
              <a:rPr lang="en" sz="1800"/>
              <a:t>94% of Students “Would Recommend to a Friend”</a:t>
            </a:r>
            <a:endParaRPr sz="1800"/>
          </a:p>
          <a:p>
            <a:pPr indent="0" lvl="0" marL="0" rtl="0" algn="ctr">
              <a:spcBef>
                <a:spcPts val="0"/>
              </a:spcBef>
              <a:spcAft>
                <a:spcPts val="0"/>
              </a:spcAft>
              <a:buNone/>
            </a:pPr>
            <a:r>
              <a:rPr lang="en" sz="1800"/>
              <a:t>When asked why...this is what they said!</a:t>
            </a:r>
            <a:endParaRPr sz="1800"/>
          </a:p>
        </p:txBody>
      </p:sp>
      <p:sp>
        <p:nvSpPr>
          <p:cNvPr id="103" name="Google Shape;103;p18"/>
          <p:cNvSpPr/>
          <p:nvPr/>
        </p:nvSpPr>
        <p:spPr>
          <a:xfrm>
            <a:off x="735575" y="1363525"/>
            <a:ext cx="1236300" cy="11142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Roboto"/>
                <a:ea typeface="Roboto"/>
                <a:cs typeface="Roboto"/>
                <a:sym typeface="Roboto"/>
              </a:rPr>
              <a:t>This </a:t>
            </a:r>
            <a:r>
              <a:rPr b="1" i="1" lang="en" sz="1200">
                <a:solidFill>
                  <a:schemeClr val="dk1"/>
                </a:solidFill>
                <a:latin typeface="Roboto"/>
                <a:ea typeface="Roboto"/>
                <a:cs typeface="Roboto"/>
                <a:sym typeface="Roboto"/>
              </a:rPr>
              <a:t>mini-unit was fun and enjoyable</a:t>
            </a:r>
            <a:r>
              <a:rPr lang="en" sz="1200">
                <a:solidFill>
                  <a:schemeClr val="dk1"/>
                </a:solidFill>
                <a:latin typeface="Roboto"/>
                <a:ea typeface="Roboto"/>
                <a:cs typeface="Roboto"/>
                <a:sym typeface="Roboto"/>
              </a:rPr>
              <a:t> and Mr. Turner was a good teacher. </a:t>
            </a:r>
            <a:endParaRPr sz="1200"/>
          </a:p>
        </p:txBody>
      </p:sp>
      <p:sp>
        <p:nvSpPr>
          <p:cNvPr id="104" name="Google Shape;104;p18"/>
          <p:cNvSpPr/>
          <p:nvPr/>
        </p:nvSpPr>
        <p:spPr>
          <a:xfrm>
            <a:off x="2016375" y="2524700"/>
            <a:ext cx="1236300" cy="1114200"/>
          </a:xfrm>
          <a:prstGeom prst="rect">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a:solidFill>
                  <a:schemeClr val="dk1"/>
                </a:solidFill>
                <a:latin typeface="Roboto"/>
                <a:ea typeface="Roboto"/>
                <a:cs typeface="Roboto"/>
                <a:sym typeface="Roboto"/>
              </a:rPr>
              <a:t>You still learn about history, but in a non direct way. </a:t>
            </a:r>
            <a:endParaRPr b="1" i="1"/>
          </a:p>
        </p:txBody>
      </p:sp>
      <p:sp>
        <p:nvSpPr>
          <p:cNvPr id="105" name="Google Shape;105;p18"/>
          <p:cNvSpPr/>
          <p:nvPr/>
        </p:nvSpPr>
        <p:spPr>
          <a:xfrm>
            <a:off x="433800" y="2532200"/>
            <a:ext cx="1398300" cy="11955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A.I. is going to improve in the future, and </a:t>
            </a:r>
            <a:r>
              <a:rPr b="1" i="1" lang="en" sz="1000">
                <a:solidFill>
                  <a:schemeClr val="dk1"/>
                </a:solidFill>
                <a:latin typeface="Roboto"/>
                <a:ea typeface="Roboto"/>
                <a:cs typeface="Roboto"/>
                <a:sym typeface="Roboto"/>
              </a:rPr>
              <a:t>it is important to know the ethics, fears, and possibilities</a:t>
            </a:r>
            <a:r>
              <a:rPr lang="en" sz="1000">
                <a:solidFill>
                  <a:schemeClr val="dk1"/>
                </a:solidFill>
                <a:latin typeface="Roboto"/>
                <a:ea typeface="Roboto"/>
                <a:cs typeface="Roboto"/>
                <a:sym typeface="Roboto"/>
              </a:rPr>
              <a:t> behind future technology.</a:t>
            </a:r>
            <a:endParaRPr/>
          </a:p>
        </p:txBody>
      </p:sp>
      <p:sp>
        <p:nvSpPr>
          <p:cNvPr id="106" name="Google Shape;106;p18"/>
          <p:cNvSpPr/>
          <p:nvPr/>
        </p:nvSpPr>
        <p:spPr>
          <a:xfrm>
            <a:off x="3878738" y="1055225"/>
            <a:ext cx="1285500" cy="11454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The world of A.I. is ever approaching and in </a:t>
            </a:r>
            <a:r>
              <a:rPr b="1" i="1" lang="en" sz="1000">
                <a:solidFill>
                  <a:schemeClr val="dk1"/>
                </a:solidFill>
                <a:latin typeface="Roboto"/>
                <a:ea typeface="Roboto"/>
                <a:cs typeface="Roboto"/>
                <a:sym typeface="Roboto"/>
              </a:rPr>
              <a:t>my opinion this unit should be necessary and taught to everyone.</a:t>
            </a:r>
            <a:endParaRPr b="1" i="1"/>
          </a:p>
        </p:txBody>
      </p:sp>
      <p:sp>
        <p:nvSpPr>
          <p:cNvPr id="107" name="Google Shape;107;p18"/>
          <p:cNvSpPr/>
          <p:nvPr/>
        </p:nvSpPr>
        <p:spPr>
          <a:xfrm>
            <a:off x="1570800" y="3851850"/>
            <a:ext cx="1236300" cy="11142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 think this would be super fun if we did multiple projects and</a:t>
            </a:r>
            <a:r>
              <a:rPr i="1" lang="en" sz="1000">
                <a:solidFill>
                  <a:schemeClr val="dk1"/>
                </a:solidFill>
                <a:latin typeface="Roboto"/>
                <a:ea typeface="Roboto"/>
                <a:cs typeface="Roboto"/>
                <a:sym typeface="Roboto"/>
              </a:rPr>
              <a:t> </a:t>
            </a:r>
            <a:r>
              <a:rPr b="1" i="1" lang="en" sz="1000">
                <a:solidFill>
                  <a:schemeClr val="dk1"/>
                </a:solidFill>
                <a:latin typeface="Roboto"/>
                <a:ea typeface="Roboto"/>
                <a:cs typeface="Roboto"/>
                <a:sym typeface="Roboto"/>
              </a:rPr>
              <a:t>if the unit lasted a little longer </a:t>
            </a:r>
            <a:r>
              <a:rPr lang="en" sz="1000">
                <a:solidFill>
                  <a:schemeClr val="dk1"/>
                </a:solidFill>
                <a:latin typeface="Roboto"/>
                <a:ea typeface="Roboto"/>
                <a:cs typeface="Roboto"/>
                <a:sym typeface="Roboto"/>
              </a:rPr>
              <a:t>but overall, I enjoyed this unit.</a:t>
            </a:r>
            <a:endParaRPr sz="1000"/>
          </a:p>
        </p:txBody>
      </p:sp>
      <p:sp>
        <p:nvSpPr>
          <p:cNvPr id="108" name="Google Shape;108;p18"/>
          <p:cNvSpPr/>
          <p:nvPr/>
        </p:nvSpPr>
        <p:spPr>
          <a:xfrm>
            <a:off x="4360276" y="3811200"/>
            <a:ext cx="1373100" cy="11955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Yes, because it is very interesting to learn about society and the world's needs</a:t>
            </a:r>
            <a:r>
              <a:rPr b="1" i="1" lang="en" sz="1000">
                <a:solidFill>
                  <a:schemeClr val="dk1"/>
                </a:solidFill>
                <a:latin typeface="Roboto"/>
                <a:ea typeface="Roboto"/>
                <a:cs typeface="Roboto"/>
                <a:sym typeface="Roboto"/>
              </a:rPr>
              <a:t> from this perspective of the A.I.</a:t>
            </a:r>
            <a:endParaRPr b="1" i="1"/>
          </a:p>
        </p:txBody>
      </p:sp>
      <p:sp>
        <p:nvSpPr>
          <p:cNvPr id="109" name="Google Shape;109;p18"/>
          <p:cNvSpPr/>
          <p:nvPr/>
        </p:nvSpPr>
        <p:spPr>
          <a:xfrm>
            <a:off x="7373888" y="3892488"/>
            <a:ext cx="1236300" cy="1114200"/>
          </a:xfrm>
          <a:prstGeom prst="rect">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Roboto"/>
                <a:ea typeface="Roboto"/>
                <a:cs typeface="Roboto"/>
                <a:sym typeface="Roboto"/>
              </a:rPr>
              <a:t>Because </a:t>
            </a:r>
            <a:r>
              <a:rPr lang="en" sz="1100">
                <a:solidFill>
                  <a:schemeClr val="dk1"/>
                </a:solidFill>
                <a:latin typeface="Roboto"/>
                <a:ea typeface="Roboto"/>
                <a:cs typeface="Roboto"/>
                <a:sym typeface="Roboto"/>
              </a:rPr>
              <a:t>it's</a:t>
            </a:r>
            <a:r>
              <a:rPr lang="en" sz="1100">
                <a:solidFill>
                  <a:schemeClr val="dk1"/>
                </a:solidFill>
                <a:latin typeface="Roboto"/>
                <a:ea typeface="Roboto"/>
                <a:cs typeface="Roboto"/>
                <a:sym typeface="Roboto"/>
              </a:rPr>
              <a:t> </a:t>
            </a:r>
            <a:r>
              <a:rPr b="1" i="1" lang="en" sz="1100">
                <a:solidFill>
                  <a:schemeClr val="dk1"/>
                </a:solidFill>
                <a:latin typeface="Roboto"/>
                <a:ea typeface="Roboto"/>
                <a:cs typeface="Roboto"/>
                <a:sym typeface="Roboto"/>
              </a:rPr>
              <a:t>something we don't usually learn</a:t>
            </a:r>
            <a:r>
              <a:rPr lang="en" sz="1100">
                <a:solidFill>
                  <a:schemeClr val="dk1"/>
                </a:solidFill>
                <a:latin typeface="Roboto"/>
                <a:ea typeface="Roboto"/>
                <a:cs typeface="Roboto"/>
                <a:sym typeface="Roboto"/>
              </a:rPr>
              <a:t> and </a:t>
            </a:r>
            <a:r>
              <a:rPr lang="en" sz="1100">
                <a:solidFill>
                  <a:schemeClr val="dk1"/>
                </a:solidFill>
                <a:latin typeface="Roboto"/>
                <a:ea typeface="Roboto"/>
                <a:cs typeface="Roboto"/>
                <a:sym typeface="Roboto"/>
              </a:rPr>
              <a:t>it's</a:t>
            </a:r>
            <a:r>
              <a:rPr lang="en" sz="1100">
                <a:solidFill>
                  <a:schemeClr val="dk1"/>
                </a:solidFill>
                <a:latin typeface="Roboto"/>
                <a:ea typeface="Roboto"/>
                <a:cs typeface="Roboto"/>
                <a:sym typeface="Roboto"/>
              </a:rPr>
              <a:t> really unpopular and cool.</a:t>
            </a:r>
            <a:endParaRPr sz="1100"/>
          </a:p>
        </p:txBody>
      </p:sp>
      <p:sp>
        <p:nvSpPr>
          <p:cNvPr id="110" name="Google Shape;110;p18"/>
          <p:cNvSpPr/>
          <p:nvPr/>
        </p:nvSpPr>
        <p:spPr>
          <a:xfrm>
            <a:off x="5843350" y="3923625"/>
            <a:ext cx="1236300" cy="1114200"/>
          </a:xfrm>
          <a:prstGeom prst="rect">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 liked the aspect and honestly what we learned </a:t>
            </a:r>
            <a:r>
              <a:rPr b="1" i="1" lang="en" sz="1000">
                <a:solidFill>
                  <a:schemeClr val="dk1"/>
                </a:solidFill>
                <a:latin typeface="Roboto"/>
                <a:ea typeface="Roboto"/>
                <a:cs typeface="Roboto"/>
                <a:sym typeface="Roboto"/>
              </a:rPr>
              <a:t>better than the other more bland units</a:t>
            </a:r>
            <a:r>
              <a:rPr lang="en" sz="1000">
                <a:solidFill>
                  <a:schemeClr val="dk1"/>
                </a:solidFill>
                <a:latin typeface="Roboto"/>
                <a:ea typeface="Roboto"/>
                <a:cs typeface="Roboto"/>
                <a:sym typeface="Roboto"/>
              </a:rPr>
              <a:t> (in social science curriculum).</a:t>
            </a:r>
            <a:endParaRPr/>
          </a:p>
        </p:txBody>
      </p:sp>
      <p:sp>
        <p:nvSpPr>
          <p:cNvPr id="111" name="Google Shape;111;p18"/>
          <p:cNvSpPr/>
          <p:nvPr/>
        </p:nvSpPr>
        <p:spPr>
          <a:xfrm>
            <a:off x="7373900" y="189300"/>
            <a:ext cx="1236300" cy="1114200"/>
          </a:xfrm>
          <a:prstGeom prst="rect">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It's a great topic to learn about since </a:t>
            </a:r>
            <a:r>
              <a:rPr b="1" i="1" lang="en" sz="1000">
                <a:solidFill>
                  <a:schemeClr val="dk1"/>
                </a:solidFill>
                <a:latin typeface="Roboto"/>
                <a:ea typeface="Roboto"/>
                <a:cs typeface="Roboto"/>
                <a:sym typeface="Roboto"/>
              </a:rPr>
              <a:t>there is a bigger demand for AI</a:t>
            </a:r>
            <a:r>
              <a:rPr lang="en" sz="1000">
                <a:solidFill>
                  <a:schemeClr val="dk1"/>
                </a:solidFill>
                <a:latin typeface="Roboto"/>
                <a:ea typeface="Roboto"/>
                <a:cs typeface="Roboto"/>
                <a:sym typeface="Roboto"/>
              </a:rPr>
              <a:t> that can do things for us</a:t>
            </a:r>
            <a:endParaRPr/>
          </a:p>
        </p:txBody>
      </p:sp>
      <p:sp>
        <p:nvSpPr>
          <p:cNvPr id="112" name="Google Shape;112;p18"/>
          <p:cNvSpPr/>
          <p:nvPr/>
        </p:nvSpPr>
        <p:spPr>
          <a:xfrm>
            <a:off x="6356025" y="2663338"/>
            <a:ext cx="1236300" cy="1114200"/>
          </a:xfrm>
          <a:prstGeom prst="rect">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200">
                <a:solidFill>
                  <a:schemeClr val="dk1"/>
                </a:solidFill>
                <a:latin typeface="Roboto"/>
                <a:ea typeface="Roboto"/>
                <a:cs typeface="Roboto"/>
                <a:sym typeface="Roboto"/>
              </a:rPr>
              <a:t>I think the unit was too short.</a:t>
            </a:r>
            <a:endParaRPr sz="1200">
              <a:solidFill>
                <a:schemeClr val="dk1"/>
              </a:solidFill>
              <a:latin typeface="Roboto"/>
              <a:ea typeface="Roboto"/>
              <a:cs typeface="Roboto"/>
              <a:sym typeface="Roboto"/>
            </a:endParaRPr>
          </a:p>
        </p:txBody>
      </p:sp>
      <p:sp>
        <p:nvSpPr>
          <p:cNvPr id="113" name="Google Shape;113;p18"/>
          <p:cNvSpPr/>
          <p:nvPr/>
        </p:nvSpPr>
        <p:spPr>
          <a:xfrm>
            <a:off x="146575" y="3794100"/>
            <a:ext cx="1373100" cy="12297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 was interesting and important to learn before entering </a:t>
            </a:r>
            <a:r>
              <a:rPr b="1" i="1" lang="en" sz="1000">
                <a:solidFill>
                  <a:schemeClr val="dk1"/>
                </a:solidFill>
                <a:latin typeface="Roboto"/>
                <a:ea typeface="Roboto"/>
                <a:cs typeface="Roboto"/>
                <a:sym typeface="Roboto"/>
              </a:rPr>
              <a:t>the new field of jobs and careers that this generation will face.</a:t>
            </a:r>
            <a:endParaRPr b="1" i="1"/>
          </a:p>
        </p:txBody>
      </p:sp>
      <p:sp>
        <p:nvSpPr>
          <p:cNvPr id="114" name="Google Shape;114;p18"/>
          <p:cNvSpPr/>
          <p:nvPr/>
        </p:nvSpPr>
        <p:spPr>
          <a:xfrm>
            <a:off x="2237675" y="1118625"/>
            <a:ext cx="1236300" cy="1114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This is a subject which is </a:t>
            </a:r>
            <a:r>
              <a:rPr lang="en" sz="1000">
                <a:solidFill>
                  <a:schemeClr val="dk1"/>
                </a:solidFill>
                <a:latin typeface="Roboto"/>
                <a:ea typeface="Roboto"/>
                <a:cs typeface="Roboto"/>
                <a:sym typeface="Roboto"/>
              </a:rPr>
              <a:t>affecting</a:t>
            </a:r>
            <a:r>
              <a:rPr lang="en" sz="1000">
                <a:solidFill>
                  <a:schemeClr val="dk1"/>
                </a:solidFill>
                <a:latin typeface="Roboto"/>
                <a:ea typeface="Roboto"/>
                <a:cs typeface="Roboto"/>
                <a:sym typeface="Roboto"/>
              </a:rPr>
              <a:t> us at this day and </a:t>
            </a:r>
            <a:r>
              <a:rPr b="1" i="1" lang="en" sz="1000">
                <a:solidFill>
                  <a:schemeClr val="dk1"/>
                </a:solidFill>
                <a:latin typeface="Roboto"/>
                <a:ea typeface="Roboto"/>
                <a:cs typeface="Roboto"/>
                <a:sym typeface="Roboto"/>
              </a:rPr>
              <a:t>it is extremely important that our generation is informed about it. </a:t>
            </a:r>
            <a:endParaRPr b="1" i="1"/>
          </a:p>
        </p:txBody>
      </p:sp>
      <p:sp>
        <p:nvSpPr>
          <p:cNvPr id="115" name="Google Shape;115;p18"/>
          <p:cNvSpPr/>
          <p:nvPr/>
        </p:nvSpPr>
        <p:spPr>
          <a:xfrm>
            <a:off x="2964800" y="3811200"/>
            <a:ext cx="1285500" cy="11955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It's one that </a:t>
            </a:r>
            <a:r>
              <a:rPr b="1" i="1" lang="en" sz="1000">
                <a:solidFill>
                  <a:schemeClr val="dk1"/>
                </a:solidFill>
                <a:latin typeface="Roboto"/>
                <a:ea typeface="Roboto"/>
                <a:cs typeface="Roboto"/>
                <a:sym typeface="Roboto"/>
              </a:rPr>
              <a:t>my other classes never really talked about</a:t>
            </a:r>
            <a:r>
              <a:rPr lang="en" sz="1000">
                <a:solidFill>
                  <a:schemeClr val="dk1"/>
                </a:solidFill>
                <a:latin typeface="Roboto"/>
                <a:ea typeface="Roboto"/>
                <a:cs typeface="Roboto"/>
                <a:sym typeface="Roboto"/>
              </a:rPr>
              <a:t>. I also thought that the the was he taught everything was really fun.</a:t>
            </a:r>
            <a:endParaRPr/>
          </a:p>
        </p:txBody>
      </p:sp>
      <p:sp>
        <p:nvSpPr>
          <p:cNvPr id="116" name="Google Shape;116;p18"/>
          <p:cNvSpPr/>
          <p:nvPr/>
        </p:nvSpPr>
        <p:spPr>
          <a:xfrm>
            <a:off x="7422600" y="1434188"/>
            <a:ext cx="1236300" cy="1114200"/>
          </a:xfrm>
          <a:prstGeom prst="rect">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 was a </a:t>
            </a:r>
            <a:r>
              <a:rPr b="1" i="1" lang="en" sz="1000">
                <a:solidFill>
                  <a:schemeClr val="dk1"/>
                </a:solidFill>
                <a:latin typeface="Roboto"/>
                <a:ea typeface="Roboto"/>
                <a:cs typeface="Roboto"/>
                <a:sym typeface="Roboto"/>
              </a:rPr>
              <a:t>nice change of pace</a:t>
            </a:r>
            <a:r>
              <a:rPr lang="en" sz="1000">
                <a:solidFill>
                  <a:schemeClr val="dk1"/>
                </a:solidFill>
                <a:latin typeface="Roboto"/>
                <a:ea typeface="Roboto"/>
                <a:cs typeface="Roboto"/>
                <a:sym typeface="Roboto"/>
              </a:rPr>
              <a:t> from the stuff we had been learning and I thought it was fairly interesting.</a:t>
            </a:r>
            <a:endParaRPr/>
          </a:p>
        </p:txBody>
      </p:sp>
      <p:sp>
        <p:nvSpPr>
          <p:cNvPr id="117" name="Google Shape;117;p18"/>
          <p:cNvSpPr/>
          <p:nvPr/>
        </p:nvSpPr>
        <p:spPr>
          <a:xfrm>
            <a:off x="3410100" y="2328463"/>
            <a:ext cx="1236300" cy="1114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Roboto"/>
                <a:ea typeface="Roboto"/>
                <a:cs typeface="Roboto"/>
                <a:sym typeface="Roboto"/>
              </a:rPr>
              <a:t>Yes, </a:t>
            </a:r>
            <a:r>
              <a:rPr b="1" i="1" lang="en" sz="1300">
                <a:solidFill>
                  <a:schemeClr val="dk1"/>
                </a:solidFill>
                <a:latin typeface="Roboto"/>
                <a:ea typeface="Roboto"/>
                <a:cs typeface="Roboto"/>
                <a:sym typeface="Roboto"/>
              </a:rPr>
              <a:t>because it was really fun</a:t>
            </a:r>
            <a:r>
              <a:rPr lang="en" sz="1300">
                <a:solidFill>
                  <a:schemeClr val="dk1"/>
                </a:solidFill>
                <a:latin typeface="Roboto"/>
                <a:ea typeface="Roboto"/>
                <a:cs typeface="Roboto"/>
                <a:sym typeface="Roboto"/>
              </a:rPr>
              <a:t> over all and i would do it again.</a:t>
            </a:r>
            <a:endParaRPr sz="1300"/>
          </a:p>
        </p:txBody>
      </p:sp>
      <p:sp>
        <p:nvSpPr>
          <p:cNvPr id="118" name="Google Shape;118;p18"/>
          <p:cNvSpPr/>
          <p:nvPr/>
        </p:nvSpPr>
        <p:spPr>
          <a:xfrm>
            <a:off x="214975" y="189300"/>
            <a:ext cx="1236300" cy="1114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 would probably be </a:t>
            </a:r>
            <a:r>
              <a:rPr b="1" i="1" lang="en" sz="1000">
                <a:solidFill>
                  <a:schemeClr val="dk1"/>
                </a:solidFill>
                <a:latin typeface="Roboto"/>
                <a:ea typeface="Roboto"/>
                <a:cs typeface="Roboto"/>
                <a:sym typeface="Roboto"/>
              </a:rPr>
              <a:t>useful for them to know about, even if they aren't interested in AI.</a:t>
            </a:r>
            <a:endParaRPr b="1" i="1" sz="1000"/>
          </a:p>
        </p:txBody>
      </p:sp>
      <p:sp>
        <p:nvSpPr>
          <p:cNvPr id="119" name="Google Shape;119;p18"/>
          <p:cNvSpPr/>
          <p:nvPr/>
        </p:nvSpPr>
        <p:spPr>
          <a:xfrm>
            <a:off x="5667463" y="1118050"/>
            <a:ext cx="1447500" cy="11955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i="1" lang="en" sz="1000">
                <a:solidFill>
                  <a:schemeClr val="dk1"/>
                </a:solidFill>
                <a:latin typeface="Roboto"/>
                <a:ea typeface="Roboto"/>
                <a:cs typeface="Roboto"/>
                <a:sym typeface="Roboto"/>
              </a:rPr>
              <a:t>I felt like a real person not just a student.</a:t>
            </a:r>
            <a:r>
              <a:rPr lang="en" sz="1000">
                <a:solidFill>
                  <a:schemeClr val="dk1"/>
                </a:solidFill>
                <a:latin typeface="Roboto"/>
                <a:ea typeface="Roboto"/>
                <a:cs typeface="Roboto"/>
                <a:sym typeface="Roboto"/>
              </a:rPr>
              <a:t> and I actually know what is going on in the real world, </a:t>
            </a:r>
            <a:r>
              <a:rPr b="1" i="1" lang="en" sz="1000">
                <a:solidFill>
                  <a:schemeClr val="dk1"/>
                </a:solidFill>
                <a:latin typeface="Roboto"/>
                <a:ea typeface="Roboto"/>
                <a:cs typeface="Roboto"/>
                <a:sym typeface="Roboto"/>
              </a:rPr>
              <a:t>there should definitely more classes like this. </a:t>
            </a:r>
            <a:endParaRPr b="1" i="1" sz="1000"/>
          </a:p>
        </p:txBody>
      </p:sp>
      <p:sp>
        <p:nvSpPr>
          <p:cNvPr id="120" name="Google Shape;120;p18"/>
          <p:cNvSpPr/>
          <p:nvPr/>
        </p:nvSpPr>
        <p:spPr>
          <a:xfrm>
            <a:off x="4963563" y="2408650"/>
            <a:ext cx="1236300" cy="1114200"/>
          </a:xfrm>
          <a:prstGeom prst="rect">
            <a:avLst/>
          </a:prstGeom>
          <a:solidFill>
            <a:srgbClr val="F4CC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 think having </a:t>
            </a:r>
            <a:r>
              <a:rPr b="1" i="1" lang="en" sz="1000">
                <a:solidFill>
                  <a:schemeClr val="dk1"/>
                </a:solidFill>
                <a:latin typeface="Roboto"/>
                <a:ea typeface="Roboto"/>
                <a:cs typeface="Roboto"/>
                <a:sym typeface="Roboto"/>
              </a:rPr>
              <a:t>mini-units are interesting</a:t>
            </a:r>
            <a:r>
              <a:rPr lang="en" sz="1000">
                <a:solidFill>
                  <a:schemeClr val="dk1"/>
                </a:solidFill>
                <a:latin typeface="Roboto"/>
                <a:ea typeface="Roboto"/>
                <a:cs typeface="Roboto"/>
                <a:sym typeface="Roboto"/>
              </a:rPr>
              <a:t>, it could allow people to learn about something currently going on.</a:t>
            </a:r>
            <a:endParaRPr/>
          </a:p>
        </p:txBody>
      </p:sp>
      <p:sp>
        <p:nvSpPr>
          <p:cNvPr id="121" name="Google Shape;121;p18"/>
          <p:cNvSpPr/>
          <p:nvPr/>
        </p:nvSpPr>
        <p:spPr>
          <a:xfrm>
            <a:off x="7840200" y="2750075"/>
            <a:ext cx="1236300" cy="1114200"/>
          </a:xfrm>
          <a:prstGeom prst="rect">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Roboto"/>
                <a:ea typeface="Roboto"/>
                <a:cs typeface="Roboto"/>
                <a:sym typeface="Roboto"/>
              </a:rPr>
              <a:t>It was interesting to see the AI we currently have and </a:t>
            </a:r>
            <a:r>
              <a:rPr b="1" i="1" lang="en" sz="1000">
                <a:solidFill>
                  <a:schemeClr val="dk1"/>
                </a:solidFill>
                <a:latin typeface="Roboto"/>
                <a:ea typeface="Roboto"/>
                <a:cs typeface="Roboto"/>
                <a:sym typeface="Roboto"/>
              </a:rPr>
              <a:t>how its being used in today's society.</a:t>
            </a:r>
            <a:endParaRPr b="1" i="1"/>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9"/>
          <p:cNvSpPr txBox="1"/>
          <p:nvPr>
            <p:ph type="title"/>
          </p:nvPr>
        </p:nvSpPr>
        <p:spPr>
          <a:xfrm>
            <a:off x="394788" y="145225"/>
            <a:ext cx="8520600" cy="94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 taught them I’m going to teach you!  </a:t>
            </a:r>
            <a:endParaRPr/>
          </a:p>
          <a:p>
            <a:pPr indent="0" lvl="0" marL="0" rtl="0" algn="ctr">
              <a:spcBef>
                <a:spcPts val="0"/>
              </a:spcBef>
              <a:spcAft>
                <a:spcPts val="0"/>
              </a:spcAft>
              <a:buNone/>
            </a:pPr>
            <a:r>
              <a:rPr lang="en" sz="1800"/>
              <a:t>...in under an hour :D (panics slightly)</a:t>
            </a:r>
            <a:endParaRPr sz="1800"/>
          </a:p>
        </p:txBody>
      </p:sp>
      <p:pic>
        <p:nvPicPr>
          <p:cNvPr descr="Ethics Right Wrong - Free photo on Pixabay" id="127" name="Google Shape;127;p19"/>
          <p:cNvPicPr preferRelativeResize="0"/>
          <p:nvPr/>
        </p:nvPicPr>
        <p:blipFill>
          <a:blip r:embed="rId3">
            <a:alphaModFix/>
          </a:blip>
          <a:stretch>
            <a:fillRect/>
          </a:stretch>
        </p:blipFill>
        <p:spPr>
          <a:xfrm>
            <a:off x="377375" y="1852568"/>
            <a:ext cx="2206493" cy="1857869"/>
          </a:xfrm>
          <a:prstGeom prst="rect">
            <a:avLst/>
          </a:prstGeom>
          <a:noFill/>
          <a:ln cap="flat" cmpd="sng" w="9525">
            <a:solidFill>
              <a:srgbClr val="8F663B"/>
            </a:solidFill>
            <a:prstDash val="solid"/>
            <a:round/>
            <a:headEnd len="sm" w="sm" type="none"/>
            <a:tailEnd len="sm" w="sm" type="none"/>
          </a:ln>
        </p:spPr>
      </p:pic>
      <p:pic>
        <p:nvPicPr>
          <p:cNvPr descr="Code (6) | Microsiervos | Flickr" id="128" name="Google Shape;128;p19"/>
          <p:cNvPicPr preferRelativeResize="0"/>
          <p:nvPr/>
        </p:nvPicPr>
        <p:blipFill>
          <a:blip r:embed="rId4">
            <a:alphaModFix/>
          </a:blip>
          <a:stretch>
            <a:fillRect/>
          </a:stretch>
        </p:blipFill>
        <p:spPr>
          <a:xfrm>
            <a:off x="3551670" y="1852568"/>
            <a:ext cx="2206492" cy="1857869"/>
          </a:xfrm>
          <a:prstGeom prst="rect">
            <a:avLst/>
          </a:prstGeom>
          <a:noFill/>
          <a:ln cap="flat" cmpd="sng" w="9525">
            <a:solidFill>
              <a:srgbClr val="8F663B"/>
            </a:solidFill>
            <a:prstDash val="solid"/>
            <a:round/>
            <a:headEnd len="sm" w="sm" type="none"/>
            <a:tailEnd len="sm" w="sm" type="none"/>
          </a:ln>
        </p:spPr>
      </p:pic>
      <p:cxnSp>
        <p:nvCxnSpPr>
          <p:cNvPr id="129" name="Google Shape;129;p19"/>
          <p:cNvCxnSpPr>
            <a:stCxn id="127" idx="3"/>
            <a:endCxn id="128" idx="1"/>
          </p:cNvCxnSpPr>
          <p:nvPr/>
        </p:nvCxnSpPr>
        <p:spPr>
          <a:xfrm>
            <a:off x="2583868" y="2781502"/>
            <a:ext cx="967800" cy="0"/>
          </a:xfrm>
          <a:prstGeom prst="straightConnector1">
            <a:avLst/>
          </a:prstGeom>
          <a:noFill/>
          <a:ln cap="flat" cmpd="sng" w="38100">
            <a:solidFill>
              <a:srgbClr val="8F663B"/>
            </a:solidFill>
            <a:prstDash val="solid"/>
            <a:round/>
            <a:headEnd len="med" w="med" type="none"/>
            <a:tailEnd len="med" w="med" type="triangle"/>
          </a:ln>
        </p:spPr>
      </p:cxnSp>
      <p:sp>
        <p:nvSpPr>
          <p:cNvPr id="130" name="Google Shape;130;p19"/>
          <p:cNvSpPr txBox="1"/>
          <p:nvPr/>
        </p:nvSpPr>
        <p:spPr>
          <a:xfrm>
            <a:off x="377388" y="1433063"/>
            <a:ext cx="2206800" cy="419400"/>
          </a:xfrm>
          <a:prstGeom prst="rect">
            <a:avLst/>
          </a:prstGeom>
          <a:solidFill>
            <a:srgbClr val="957757">
              <a:alpha val="55870"/>
            </a:srgbClr>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From Human Moral Code</a:t>
            </a:r>
            <a:endParaRPr/>
          </a:p>
        </p:txBody>
      </p:sp>
      <p:sp>
        <p:nvSpPr>
          <p:cNvPr id="131" name="Google Shape;131;p19"/>
          <p:cNvSpPr txBox="1"/>
          <p:nvPr/>
        </p:nvSpPr>
        <p:spPr>
          <a:xfrm>
            <a:off x="3551707" y="1433063"/>
            <a:ext cx="2206800" cy="419400"/>
          </a:xfrm>
          <a:prstGeom prst="rect">
            <a:avLst/>
          </a:prstGeom>
          <a:solidFill>
            <a:srgbClr val="957757">
              <a:alpha val="55870"/>
            </a:srgbClr>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To Computer Code</a:t>
            </a:r>
            <a:endParaRPr/>
          </a:p>
        </p:txBody>
      </p:sp>
      <p:cxnSp>
        <p:nvCxnSpPr>
          <p:cNvPr id="132" name="Google Shape;132;p19"/>
          <p:cNvCxnSpPr/>
          <p:nvPr/>
        </p:nvCxnSpPr>
        <p:spPr>
          <a:xfrm>
            <a:off x="5758164" y="2729607"/>
            <a:ext cx="967800" cy="0"/>
          </a:xfrm>
          <a:prstGeom prst="straightConnector1">
            <a:avLst/>
          </a:prstGeom>
          <a:noFill/>
          <a:ln cap="flat" cmpd="sng" w="38100">
            <a:solidFill>
              <a:srgbClr val="8F663B"/>
            </a:solidFill>
            <a:prstDash val="solid"/>
            <a:round/>
            <a:headEnd len="med" w="med" type="none"/>
            <a:tailEnd len="med" w="med" type="triangle"/>
          </a:ln>
        </p:spPr>
      </p:cxnSp>
      <p:pic>
        <p:nvPicPr>
          <p:cNvPr id="133" name="Google Shape;133;p19"/>
          <p:cNvPicPr preferRelativeResize="0"/>
          <p:nvPr/>
        </p:nvPicPr>
        <p:blipFill>
          <a:blip r:embed="rId5">
            <a:alphaModFix/>
          </a:blip>
          <a:stretch>
            <a:fillRect/>
          </a:stretch>
        </p:blipFill>
        <p:spPr>
          <a:xfrm>
            <a:off x="6726026" y="1852568"/>
            <a:ext cx="2206493" cy="1857870"/>
          </a:xfrm>
          <a:prstGeom prst="rect">
            <a:avLst/>
          </a:prstGeom>
          <a:noFill/>
          <a:ln cap="flat" cmpd="sng" w="9525">
            <a:solidFill>
              <a:srgbClr val="957757"/>
            </a:solidFill>
            <a:prstDash val="solid"/>
            <a:round/>
            <a:headEnd len="sm" w="sm" type="none"/>
            <a:tailEnd len="sm" w="sm" type="none"/>
          </a:ln>
        </p:spPr>
      </p:pic>
      <p:sp>
        <p:nvSpPr>
          <p:cNvPr id="134" name="Google Shape;134;p19"/>
          <p:cNvSpPr txBox="1"/>
          <p:nvPr/>
        </p:nvSpPr>
        <p:spPr>
          <a:xfrm>
            <a:off x="6726026" y="1433063"/>
            <a:ext cx="2206800" cy="419400"/>
          </a:xfrm>
          <a:prstGeom prst="rect">
            <a:avLst/>
          </a:prstGeom>
          <a:solidFill>
            <a:srgbClr val="957757">
              <a:alpha val="55870"/>
            </a:srgbClr>
          </a:solidFill>
          <a:ln cap="flat" cmpd="sng" w="952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To A.I. Moral Code</a:t>
            </a:r>
            <a:endParaRPr/>
          </a:p>
        </p:txBody>
      </p:sp>
      <p:sp>
        <p:nvSpPr>
          <p:cNvPr id="135" name="Google Shape;135;p19"/>
          <p:cNvSpPr txBox="1"/>
          <p:nvPr/>
        </p:nvSpPr>
        <p:spPr>
          <a:xfrm>
            <a:off x="1794752" y="4053150"/>
            <a:ext cx="5554500" cy="54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The primary question is this...</a:t>
            </a:r>
            <a:r>
              <a:rPr b="1" i="1" lang="en" sz="1800"/>
              <a:t>what kind of moral or ethical code should we encode into a machine?</a:t>
            </a:r>
            <a:endParaRPr b="1" i="1"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type="ctrTitle"/>
          </p:nvPr>
        </p:nvSpPr>
        <p:spPr>
          <a:xfrm>
            <a:off x="-122400" y="90250"/>
            <a:ext cx="9388800" cy="683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Which Human would you trust?</a:t>
            </a:r>
            <a:endParaRPr sz="3600"/>
          </a:p>
        </p:txBody>
      </p:sp>
      <p:pic>
        <p:nvPicPr>
          <p:cNvPr id="141" name="Google Shape;141;p20"/>
          <p:cNvPicPr preferRelativeResize="0"/>
          <p:nvPr/>
        </p:nvPicPr>
        <p:blipFill rotWithShape="1">
          <a:blip r:embed="rId3">
            <a:alphaModFix/>
          </a:blip>
          <a:srcRect b="0" l="0" r="0" t="0"/>
          <a:stretch/>
        </p:blipFill>
        <p:spPr>
          <a:xfrm>
            <a:off x="6904780" y="1353450"/>
            <a:ext cx="1738732" cy="2179849"/>
          </a:xfrm>
          <a:prstGeom prst="rect">
            <a:avLst/>
          </a:prstGeom>
          <a:noFill/>
          <a:ln>
            <a:noFill/>
          </a:ln>
        </p:spPr>
      </p:pic>
      <p:pic>
        <p:nvPicPr>
          <p:cNvPr id="142" name="Google Shape;142;p20"/>
          <p:cNvPicPr preferRelativeResize="0"/>
          <p:nvPr/>
        </p:nvPicPr>
        <p:blipFill>
          <a:blip r:embed="rId4">
            <a:alphaModFix/>
          </a:blip>
          <a:stretch>
            <a:fillRect/>
          </a:stretch>
        </p:blipFill>
        <p:spPr>
          <a:xfrm>
            <a:off x="3369950" y="1353450"/>
            <a:ext cx="2842071" cy="2179850"/>
          </a:xfrm>
          <a:prstGeom prst="rect">
            <a:avLst/>
          </a:prstGeom>
          <a:noFill/>
          <a:ln>
            <a:noFill/>
          </a:ln>
        </p:spPr>
      </p:pic>
      <p:pic>
        <p:nvPicPr>
          <p:cNvPr id="143" name="Google Shape;143;p20"/>
          <p:cNvPicPr preferRelativeResize="0"/>
          <p:nvPr/>
        </p:nvPicPr>
        <p:blipFill rotWithShape="1">
          <a:blip r:embed="rId5">
            <a:alphaModFix/>
          </a:blip>
          <a:srcRect b="0" l="0" r="22462" t="0"/>
          <a:stretch/>
        </p:blipFill>
        <p:spPr>
          <a:xfrm>
            <a:off x="358687" y="1353450"/>
            <a:ext cx="2528699" cy="2179850"/>
          </a:xfrm>
          <a:prstGeom prst="rect">
            <a:avLst/>
          </a:prstGeom>
          <a:noFill/>
          <a:ln>
            <a:noFill/>
          </a:ln>
        </p:spPr>
      </p:pic>
      <p:sp>
        <p:nvSpPr>
          <p:cNvPr id="144" name="Google Shape;144;p20"/>
          <p:cNvSpPr txBox="1"/>
          <p:nvPr/>
        </p:nvSpPr>
        <p:spPr>
          <a:xfrm>
            <a:off x="262975" y="3699725"/>
            <a:ext cx="2720100" cy="1309200"/>
          </a:xfrm>
          <a:prstGeom prst="rect">
            <a:avLst/>
          </a:prstGeom>
          <a:solidFill>
            <a:srgbClr val="FFE59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always choose the option that leads to the </a:t>
            </a:r>
            <a:r>
              <a:rPr b="1" lang="en" sz="1800"/>
              <a:t>greatest good for the greatest number.</a:t>
            </a:r>
            <a:endParaRPr sz="1800"/>
          </a:p>
        </p:txBody>
      </p:sp>
      <p:sp>
        <p:nvSpPr>
          <p:cNvPr id="145" name="Google Shape;145;p20"/>
          <p:cNvSpPr txBox="1"/>
          <p:nvPr/>
        </p:nvSpPr>
        <p:spPr>
          <a:xfrm>
            <a:off x="3430950" y="3590950"/>
            <a:ext cx="2720100" cy="1485300"/>
          </a:xfrm>
          <a:prstGeom prst="rect">
            <a:avLst/>
          </a:prstGeom>
          <a:solidFill>
            <a:srgbClr val="D9D2E9"/>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Will punish those who do wrong and reward those who do right.  </a:t>
            </a:r>
            <a:r>
              <a:rPr b="1" lang="en" sz="1800"/>
              <a:t>Believes there is a right and a wrong.</a:t>
            </a:r>
            <a:endParaRPr sz="1800"/>
          </a:p>
        </p:txBody>
      </p:sp>
      <p:sp>
        <p:nvSpPr>
          <p:cNvPr id="146" name="Google Shape;146;p20"/>
          <p:cNvSpPr txBox="1"/>
          <p:nvPr/>
        </p:nvSpPr>
        <p:spPr>
          <a:xfrm>
            <a:off x="6310975" y="3590825"/>
            <a:ext cx="2720100" cy="1485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700"/>
              <a:t>Will always ask “why?” when making a choice.  </a:t>
            </a:r>
            <a:r>
              <a:rPr b="1" lang="en" sz="1700"/>
              <a:t>Believes in the gray. Does not believe in good or evil.</a:t>
            </a:r>
            <a:endParaRPr sz="1700"/>
          </a:p>
        </p:txBody>
      </p:sp>
      <p:sp>
        <p:nvSpPr>
          <p:cNvPr id="147" name="Google Shape;147;p20"/>
          <p:cNvSpPr txBox="1"/>
          <p:nvPr>
            <p:ph idx="1" type="subTitle"/>
          </p:nvPr>
        </p:nvSpPr>
        <p:spPr>
          <a:xfrm>
            <a:off x="311700" y="670350"/>
            <a:ext cx="8520600" cy="68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00000"/>
                </a:solidFill>
              </a:rPr>
              <a:t>          A.                          B.                          C.</a:t>
            </a:r>
            <a:endParaRPr sz="300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cxnSp>
        <p:nvCxnSpPr>
          <p:cNvPr id="152" name="Google Shape;152;p21"/>
          <p:cNvCxnSpPr/>
          <p:nvPr/>
        </p:nvCxnSpPr>
        <p:spPr>
          <a:xfrm>
            <a:off x="2941151" y="921900"/>
            <a:ext cx="25800" cy="3983400"/>
          </a:xfrm>
          <a:prstGeom prst="straightConnector1">
            <a:avLst/>
          </a:prstGeom>
          <a:noFill/>
          <a:ln cap="flat" cmpd="sng" w="9525">
            <a:solidFill>
              <a:srgbClr val="595959"/>
            </a:solidFill>
            <a:prstDash val="solid"/>
            <a:round/>
            <a:headEnd len="med" w="med" type="none"/>
            <a:tailEnd len="med" w="med" type="none"/>
          </a:ln>
        </p:spPr>
      </p:cxnSp>
      <p:cxnSp>
        <p:nvCxnSpPr>
          <p:cNvPr id="153" name="Google Shape;153;p21"/>
          <p:cNvCxnSpPr/>
          <p:nvPr/>
        </p:nvCxnSpPr>
        <p:spPr>
          <a:xfrm>
            <a:off x="6125514" y="921900"/>
            <a:ext cx="25800" cy="3983400"/>
          </a:xfrm>
          <a:prstGeom prst="straightConnector1">
            <a:avLst/>
          </a:prstGeom>
          <a:noFill/>
          <a:ln cap="flat" cmpd="sng" w="9525">
            <a:solidFill>
              <a:srgbClr val="595959"/>
            </a:solidFill>
            <a:prstDash val="solid"/>
            <a:round/>
            <a:headEnd len="med" w="med" type="none"/>
            <a:tailEnd len="med" w="med" type="none"/>
          </a:ln>
        </p:spPr>
      </p:cxnSp>
      <p:sp>
        <p:nvSpPr>
          <p:cNvPr id="154" name="Google Shape;154;p21"/>
          <p:cNvSpPr txBox="1"/>
          <p:nvPr/>
        </p:nvSpPr>
        <p:spPr>
          <a:xfrm>
            <a:off x="998463" y="853928"/>
            <a:ext cx="1553700" cy="3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Evil</a:t>
            </a:r>
            <a:endParaRPr sz="1800"/>
          </a:p>
        </p:txBody>
      </p:sp>
      <p:sp>
        <p:nvSpPr>
          <p:cNvPr id="155" name="Google Shape;155;p21"/>
          <p:cNvSpPr txBox="1"/>
          <p:nvPr/>
        </p:nvSpPr>
        <p:spPr>
          <a:xfrm>
            <a:off x="6630720" y="853928"/>
            <a:ext cx="1553700" cy="3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Good</a:t>
            </a:r>
            <a:endParaRPr sz="1800"/>
          </a:p>
        </p:txBody>
      </p:sp>
      <p:sp>
        <p:nvSpPr>
          <p:cNvPr id="156" name="Google Shape;156;p21"/>
          <p:cNvSpPr txBox="1"/>
          <p:nvPr/>
        </p:nvSpPr>
        <p:spPr>
          <a:xfrm>
            <a:off x="3814610" y="853928"/>
            <a:ext cx="1553700" cy="33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Neutral</a:t>
            </a:r>
            <a:endParaRPr sz="1800"/>
          </a:p>
        </p:txBody>
      </p:sp>
      <p:sp>
        <p:nvSpPr>
          <p:cNvPr id="157" name="Google Shape;157;p21"/>
          <p:cNvSpPr txBox="1"/>
          <p:nvPr/>
        </p:nvSpPr>
        <p:spPr>
          <a:xfrm>
            <a:off x="1823850" y="94650"/>
            <a:ext cx="5496300" cy="6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Construct your ethical code...remember this is your personal code.  Try not to let others influence it!</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